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C37AD-F37A-40EE-AED8-E4D29D229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EA8B03-1D48-4AAE-A87E-4CA00F0D64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3F3047-325D-4E8A-8260-F3BE8142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0C570D-AA26-4AD5-80DF-48C9E38EA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D78A68-F728-4ED9-8DA4-736037EF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8611D-1184-4665-9F5C-CE9EB056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353AF3-FA76-4D07-93FB-E3672A9D8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9E6F32-8A7D-409F-8A1A-86BBB660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791414-A6BD-41A5-97A6-F0169587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FE76E1-DB37-4EDC-A245-832A7347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7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052307D-7AFE-41FB-AAC8-48372EEB2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1ADDD1-9427-4425-83E9-1595A78CA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9D0C7C-BAD3-4E96-AB97-6C17522A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07C04D-76A5-48DB-8269-1D54262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6C791E-34EC-4B2D-B0AE-EABDF997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1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836EDB-AE00-41B8-8870-1AD16F3B5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F5FE74-70B1-4890-AFE2-173C95231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AAF985-A0E5-442D-9E80-FDB141E6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3C6489-3822-4B44-A8EB-A1F00829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7DF385-C1F3-4657-9302-7A52E67EC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7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6BC4E-7274-40E7-937F-883E2782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F51DF9-6D80-4BBA-BC9F-061B9B8E2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1E4EF-92D2-42D6-8C35-AF9503BB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59D5A8-EDB6-4D16-9C6E-10CD949A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EFBB83-CA67-4D08-A635-7D8A641E5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5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F78CDE-E36F-4889-8817-770355D81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888AB1-281A-4D50-B193-CC3BA58120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E49328-80B4-4897-81A0-29BF092D7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274D96-3059-4AAE-8B6F-841B5F2F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75F83A-AFD3-4B3D-8E04-78D8BB102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0AA0B6-8C6D-4075-8B5A-D838C9AA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8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BB8F5E-6F6B-4AF9-ADD2-E21312B1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E754F0-14C7-4BF6-AE4C-84349983C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652C19-1E80-4279-BA02-75737BF37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F8D445-87CA-40B9-A75B-920B38B62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DEE8C85-5F45-4B77-A7C6-6CDBF48D9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B0CA0EB-9D23-4448-B854-5E9254E89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A88C618-2E3C-4AFA-A092-BB92A5174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D4074EA-9380-40CD-B3AF-4AEF7CC6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8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AECA2-318C-408A-B6CC-7B87B8B0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E9EFA5-69EB-44A3-B10E-959A15C8F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D2EEBBD-21F8-4C62-A98C-44FBD593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203F77-366D-4C15-B91F-4F6BE4A1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7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92C6DD-8E5D-432F-B462-2488C3A08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B7544EA-7A03-4648-8FD1-D3CF99E4E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D1A2223-A935-4C53-B3CA-AE13D565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9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EA4F1-45DE-4C5C-B561-7479DA5A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3249CF-41DE-42EB-8D40-3C62B1863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9B4E40-F854-485E-9C4F-8F4CD8CCA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F73B47-AC02-4E4F-8EE3-19981DDEB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49E921-609F-4456-83BE-3F1D5887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C8B206-D39C-466F-BE1D-1194CAD3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10D29-21DB-4831-955B-83309DDC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7C2565D-BF51-4C67-A7B1-4B3AE89F88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03D76D-8A08-4131-AF96-511D38922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E6E004-01A9-43B3-BCD0-8AD352F29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F8947F-5CEC-4AE5-8784-861C4396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6B454D-C2B3-4B8A-B828-7CC20C5C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7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69429-9608-4CD8-BB6B-1546EF97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5EB53D-DDFB-44EA-B77B-2178A247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C41894-00DB-4021-BB28-184BF973A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C02A-5331-495F-98E4-6FA6207A07D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509650-FAF2-4B52-BED5-994E6640F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940CCE-2CBE-4D4B-9D65-9314FEF24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C7BAE-8097-4039-84CE-73186401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4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19F9946A-6EE7-4178-B84B-C876285CDD5A}"/>
              </a:ext>
            </a:extLst>
          </p:cNvPr>
          <p:cNvGrpSpPr/>
          <p:nvPr/>
        </p:nvGrpSpPr>
        <p:grpSpPr>
          <a:xfrm>
            <a:off x="266699" y="256116"/>
            <a:ext cx="11177744" cy="6343701"/>
            <a:chOff x="1635821" y="3287054"/>
            <a:chExt cx="20751520" cy="9622076"/>
          </a:xfrm>
        </p:grpSpPr>
        <p:sp>
          <p:nvSpPr>
            <p:cNvPr id="60" name="Rounded Rectangle 2">
              <a:extLst>
                <a:ext uri="{FF2B5EF4-FFF2-40B4-BE49-F238E27FC236}">
                  <a16:creationId xmlns:a16="http://schemas.microsoft.com/office/drawing/2014/main" id="{7716C270-556A-45F8-ADBA-947D720534C6}"/>
                </a:ext>
              </a:extLst>
            </p:cNvPr>
            <p:cNvSpPr/>
            <p:nvPr/>
          </p:nvSpPr>
          <p:spPr>
            <a:xfrm>
              <a:off x="9972529" y="3487443"/>
              <a:ext cx="4319356" cy="12276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4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Departamentul de achiziții primește solicitarea</a:t>
              </a:r>
              <a:endParaRPr lang="uk-UA" sz="1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1" name="Rounded Rectangle 9">
              <a:extLst>
                <a:ext uri="{FF2B5EF4-FFF2-40B4-BE49-F238E27FC236}">
                  <a16:creationId xmlns:a16="http://schemas.microsoft.com/office/drawing/2014/main" id="{A0659A70-1025-4421-8A76-12463BFCE970}"/>
                </a:ext>
              </a:extLst>
            </p:cNvPr>
            <p:cNvSpPr/>
            <p:nvPr/>
          </p:nvSpPr>
          <p:spPr>
            <a:xfrm>
              <a:off x="8963048" y="6028237"/>
              <a:ext cx="2591614" cy="188856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solicită aprobare de la departamentul financiar/ director pentru suma necesaraă achiziției</a:t>
              </a:r>
              <a:endParaRPr lang="uk-UA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2" name="Rounded Rectangle 10">
              <a:extLst>
                <a:ext uri="{FF2B5EF4-FFF2-40B4-BE49-F238E27FC236}">
                  <a16:creationId xmlns:a16="http://schemas.microsoft.com/office/drawing/2014/main" id="{6FF76AD8-1BE9-4C14-B486-3ACCD4061A1D}"/>
                </a:ext>
              </a:extLst>
            </p:cNvPr>
            <p:cNvSpPr/>
            <p:nvPr/>
          </p:nvSpPr>
          <p:spPr>
            <a:xfrm>
              <a:off x="12418532" y="6003559"/>
              <a:ext cx="2719924" cy="162465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selectează procedura de achiziție în dependență de buget și bun/serviciu necesar</a:t>
              </a:r>
              <a:endParaRPr lang="uk-UA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3" name="Rounded Rectangle 20">
              <a:extLst>
                <a:ext uri="{FF2B5EF4-FFF2-40B4-BE49-F238E27FC236}">
                  <a16:creationId xmlns:a16="http://schemas.microsoft.com/office/drawing/2014/main" id="{80CA2E35-C78B-43D9-A88F-A3E21A4DDF7A}"/>
                </a:ext>
              </a:extLst>
            </p:cNvPr>
            <p:cNvSpPr/>
            <p:nvPr/>
          </p:nvSpPr>
          <p:spPr>
            <a:xfrm>
              <a:off x="9887251" y="11708396"/>
              <a:ext cx="4653459" cy="1107419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lIns="179953" rtlCol="0" anchor="ctr"/>
            <a:lstStyle/>
            <a:p>
              <a:pPr algn="ctr"/>
              <a:r>
                <a:rPr lang="ro-MD" sz="11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Etapa 2</a:t>
              </a:r>
              <a:endParaRPr lang="en-US" sz="11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4" name="Rounded Rectangle 21">
              <a:extLst>
                <a:ext uri="{FF2B5EF4-FFF2-40B4-BE49-F238E27FC236}">
                  <a16:creationId xmlns:a16="http://schemas.microsoft.com/office/drawing/2014/main" id="{E1115619-1AA8-4ADA-8322-43FF68CD9791}"/>
                </a:ext>
              </a:extLst>
            </p:cNvPr>
            <p:cNvSpPr/>
            <p:nvPr/>
          </p:nvSpPr>
          <p:spPr>
            <a:xfrm>
              <a:off x="2438610" y="11846582"/>
              <a:ext cx="4944453" cy="976041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79953" rtlCol="0" anchor="ctr"/>
            <a:lstStyle/>
            <a:p>
              <a:pPr algn="ctr"/>
              <a:r>
                <a:rPr lang="ro-MD" sz="11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Etapa 1</a:t>
              </a:r>
              <a:endParaRPr lang="en-US" sz="11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5" name="Rounded Rectangle 22">
              <a:extLst>
                <a:ext uri="{FF2B5EF4-FFF2-40B4-BE49-F238E27FC236}">
                  <a16:creationId xmlns:a16="http://schemas.microsoft.com/office/drawing/2014/main" id="{F0F96551-0ADD-4936-892B-A287FCAE67E6}"/>
                </a:ext>
              </a:extLst>
            </p:cNvPr>
            <p:cNvSpPr/>
            <p:nvPr/>
          </p:nvSpPr>
          <p:spPr>
            <a:xfrm>
              <a:off x="17425278" y="11954077"/>
              <a:ext cx="4927717" cy="955053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179953" rtlCol="0" anchor="ctr"/>
            <a:lstStyle/>
            <a:p>
              <a:pPr algn="ctr"/>
              <a:r>
                <a:rPr lang="ro-MD" sz="11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Etapa 3</a:t>
              </a:r>
              <a:endParaRPr lang="en-US" sz="11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6" name="Rounded Rectangle 3">
              <a:extLst>
                <a:ext uri="{FF2B5EF4-FFF2-40B4-BE49-F238E27FC236}">
                  <a16:creationId xmlns:a16="http://schemas.microsoft.com/office/drawing/2014/main" id="{BAC5B72E-2CF6-4849-A454-92810C6A4919}"/>
                </a:ext>
              </a:extLst>
            </p:cNvPr>
            <p:cNvSpPr/>
            <p:nvPr/>
          </p:nvSpPr>
          <p:spPr>
            <a:xfrm>
              <a:off x="2985254" y="3287054"/>
              <a:ext cx="4173486" cy="1261891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RO" sz="14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Angajatul depistează necesitatea de buniri/ servicii</a:t>
              </a:r>
              <a:endParaRPr lang="en-US" sz="1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7" name="Rounded Rectangle 11">
              <a:extLst>
                <a:ext uri="{FF2B5EF4-FFF2-40B4-BE49-F238E27FC236}">
                  <a16:creationId xmlns:a16="http://schemas.microsoft.com/office/drawing/2014/main" id="{24AD7E69-6245-448F-9E09-0C71A506F465}"/>
                </a:ext>
              </a:extLst>
            </p:cNvPr>
            <p:cNvSpPr/>
            <p:nvPr/>
          </p:nvSpPr>
          <p:spPr>
            <a:xfrm>
              <a:off x="1635821" y="6218509"/>
              <a:ext cx="2698866" cy="2015078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r>
                <a:rPr lang="ro-RO" sz="11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Forma solicitării achiziției (FSA):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  <a:p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- denumirea și descrierea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  <a:p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- cantitatea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  <a:p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- costul aproximativ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  <a:p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- cât de urgent 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8" name="Rounded Rectangle 12">
              <a:extLst>
                <a:ext uri="{FF2B5EF4-FFF2-40B4-BE49-F238E27FC236}">
                  <a16:creationId xmlns:a16="http://schemas.microsoft.com/office/drawing/2014/main" id="{9C20C260-D0A3-4621-B9D9-B0745F985BBC}"/>
                </a:ext>
              </a:extLst>
            </p:cNvPr>
            <p:cNvSpPr/>
            <p:nvPr/>
          </p:nvSpPr>
          <p:spPr>
            <a:xfrm>
              <a:off x="5591993" y="6218509"/>
              <a:ext cx="1976563" cy="162465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eliberează bunul necesar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69" name="Rounded Rectangle 23">
              <a:extLst>
                <a:ext uri="{FF2B5EF4-FFF2-40B4-BE49-F238E27FC236}">
                  <a16:creationId xmlns:a16="http://schemas.microsoft.com/office/drawing/2014/main" id="{6F7BC89E-F2E1-4034-9069-C2BA1818D146}"/>
                </a:ext>
              </a:extLst>
            </p:cNvPr>
            <p:cNvSpPr/>
            <p:nvPr/>
          </p:nvSpPr>
          <p:spPr>
            <a:xfrm>
              <a:off x="1635821" y="9199943"/>
              <a:ext cx="2591614" cy="188856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Șeful Departamentului revizuie FSA și o aprobă, dacă departamentul are nevoie de această achiziție.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70" name="Rounded Rectangle 24">
              <a:extLst>
                <a:ext uri="{FF2B5EF4-FFF2-40B4-BE49-F238E27FC236}">
                  <a16:creationId xmlns:a16="http://schemas.microsoft.com/office/drawing/2014/main" id="{97AA44CB-66FB-44BA-8070-9217B7C90092}"/>
                </a:ext>
              </a:extLst>
            </p:cNvPr>
            <p:cNvSpPr/>
            <p:nvPr/>
          </p:nvSpPr>
          <p:spPr>
            <a:xfrm>
              <a:off x="5203590" y="10067319"/>
              <a:ext cx="1704149" cy="126189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RO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verifică disponibilitatea la depozit</a:t>
              </a:r>
              <a:endParaRPr lang="en-US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71" name="Rounded Rectangle 4">
              <a:extLst>
                <a:ext uri="{FF2B5EF4-FFF2-40B4-BE49-F238E27FC236}">
                  <a16:creationId xmlns:a16="http://schemas.microsoft.com/office/drawing/2014/main" id="{FC457235-6D83-45A8-9626-60151133571D}"/>
                </a:ext>
              </a:extLst>
            </p:cNvPr>
            <p:cNvSpPr/>
            <p:nvPr/>
          </p:nvSpPr>
          <p:spPr>
            <a:xfrm>
              <a:off x="17845539" y="3321268"/>
              <a:ext cx="3824050" cy="1393849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400" b="1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Evaluarea ofertelor</a:t>
              </a:r>
              <a:endParaRPr lang="uk-UA" sz="1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72" name="Rounded Rectangle 13">
              <a:extLst>
                <a:ext uri="{FF2B5EF4-FFF2-40B4-BE49-F238E27FC236}">
                  <a16:creationId xmlns:a16="http://schemas.microsoft.com/office/drawing/2014/main" id="{2A0C3A4C-D757-4864-A730-CBBA7EEEBA7B}"/>
                </a:ext>
              </a:extLst>
            </p:cNvPr>
            <p:cNvSpPr/>
            <p:nvPr/>
          </p:nvSpPr>
          <p:spPr>
            <a:xfrm>
              <a:off x="16234896" y="5817130"/>
              <a:ext cx="3386318" cy="1753926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resping ofertele ce nu corespund criteriilor de selecție (preț, caracteristici tehnice, perioadă de garanție, termeni de livrare, etc.)</a:t>
              </a:r>
              <a:endParaRPr lang="uk-UA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73" name="Rounded Rectangle 14">
              <a:extLst>
                <a:ext uri="{FF2B5EF4-FFF2-40B4-BE49-F238E27FC236}">
                  <a16:creationId xmlns:a16="http://schemas.microsoft.com/office/drawing/2014/main" id="{7C91B1C4-F598-47C7-95EC-28A247407558}"/>
                </a:ext>
              </a:extLst>
            </p:cNvPr>
            <p:cNvSpPr/>
            <p:nvPr/>
          </p:nvSpPr>
          <p:spPr>
            <a:xfrm>
              <a:off x="20408128" y="5931918"/>
              <a:ext cx="1979213" cy="120073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selectează o ofertă</a:t>
              </a:r>
              <a:endParaRPr lang="uk-UA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74" name="Rounded Rectangle 27">
              <a:extLst>
                <a:ext uri="{FF2B5EF4-FFF2-40B4-BE49-F238E27FC236}">
                  <a16:creationId xmlns:a16="http://schemas.microsoft.com/office/drawing/2014/main" id="{B9848143-9BF5-44BA-AB68-90A381C27AD4}"/>
                </a:ext>
              </a:extLst>
            </p:cNvPr>
            <p:cNvSpPr/>
            <p:nvPr/>
          </p:nvSpPr>
          <p:spPr>
            <a:xfrm>
              <a:off x="17709188" y="8171543"/>
              <a:ext cx="3824050" cy="1560213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ro-MD" sz="1100" dirty="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rPr>
                <a:t>Se negociază condițiile de achiziție (preț, termeni de plată, timp de livrare,  etc.)</a:t>
              </a:r>
              <a:endParaRPr lang="uk-UA" sz="11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endParaRPr>
            </a:p>
          </p:txBody>
        </p:sp>
        <p:cxnSp>
          <p:nvCxnSpPr>
            <p:cNvPr id="92" name="Elbow Connector 66">
              <a:extLst>
                <a:ext uri="{FF2B5EF4-FFF2-40B4-BE49-F238E27FC236}">
                  <a16:creationId xmlns:a16="http://schemas.microsoft.com/office/drawing/2014/main" id="{59AD4B3B-464F-448F-A1A4-15D9950FD8BD}"/>
                </a:ext>
              </a:extLst>
            </p:cNvPr>
            <p:cNvCxnSpPr>
              <a:cxnSpLocks/>
              <a:stCxn id="66" idx="2"/>
              <a:endCxn id="67" idx="0"/>
            </p:cNvCxnSpPr>
            <p:nvPr/>
          </p:nvCxnSpPr>
          <p:spPr>
            <a:xfrm rot="5400000">
              <a:off x="3193844" y="4340355"/>
              <a:ext cx="1669565" cy="208674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Elbow Connector 69">
              <a:extLst>
                <a:ext uri="{FF2B5EF4-FFF2-40B4-BE49-F238E27FC236}">
                  <a16:creationId xmlns:a16="http://schemas.microsoft.com/office/drawing/2014/main" id="{7F52C43E-249D-4000-ABA3-5E21E1E3C996}"/>
                </a:ext>
              </a:extLst>
            </p:cNvPr>
            <p:cNvCxnSpPr>
              <a:cxnSpLocks/>
              <a:stCxn id="60" idx="2"/>
              <a:endCxn id="62" idx="0"/>
            </p:cNvCxnSpPr>
            <p:nvPr/>
          </p:nvCxnSpPr>
          <p:spPr>
            <a:xfrm rot="16200000" flipH="1">
              <a:off x="12311132" y="4536194"/>
              <a:ext cx="1288441" cy="1646288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70">
              <a:extLst>
                <a:ext uri="{FF2B5EF4-FFF2-40B4-BE49-F238E27FC236}">
                  <a16:creationId xmlns:a16="http://schemas.microsoft.com/office/drawing/2014/main" id="{430E9FC4-598B-46B9-B65A-C323708F4180}"/>
                </a:ext>
              </a:extLst>
            </p:cNvPr>
            <p:cNvCxnSpPr>
              <a:cxnSpLocks/>
              <a:stCxn id="60" idx="2"/>
              <a:endCxn id="61" idx="0"/>
            </p:cNvCxnSpPr>
            <p:nvPr/>
          </p:nvCxnSpPr>
          <p:spPr>
            <a:xfrm rot="5400000">
              <a:off x="10538974" y="4435002"/>
              <a:ext cx="1313119" cy="187335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Elbow Connector 75">
              <a:extLst>
                <a:ext uri="{FF2B5EF4-FFF2-40B4-BE49-F238E27FC236}">
                  <a16:creationId xmlns:a16="http://schemas.microsoft.com/office/drawing/2014/main" id="{0782CB4B-76E0-42B7-8C9A-C64AD6CF3729}"/>
                </a:ext>
              </a:extLst>
            </p:cNvPr>
            <p:cNvCxnSpPr>
              <a:cxnSpLocks/>
              <a:stCxn id="71" idx="2"/>
              <a:endCxn id="73" idx="0"/>
            </p:cNvCxnSpPr>
            <p:nvPr/>
          </p:nvCxnSpPr>
          <p:spPr>
            <a:xfrm rot="16200000" flipH="1">
              <a:off x="19969249" y="4503431"/>
              <a:ext cx="1216801" cy="164017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Elbow Connector 76">
              <a:extLst>
                <a:ext uri="{FF2B5EF4-FFF2-40B4-BE49-F238E27FC236}">
                  <a16:creationId xmlns:a16="http://schemas.microsoft.com/office/drawing/2014/main" id="{438A0AC5-CB7B-4BC9-AFFF-8F192D97C963}"/>
                </a:ext>
              </a:extLst>
            </p:cNvPr>
            <p:cNvCxnSpPr>
              <a:cxnSpLocks/>
              <a:stCxn id="71" idx="2"/>
              <a:endCxn id="72" idx="0"/>
            </p:cNvCxnSpPr>
            <p:nvPr/>
          </p:nvCxnSpPr>
          <p:spPr>
            <a:xfrm rot="5400000">
              <a:off x="18291803" y="4351369"/>
              <a:ext cx="1102013" cy="182951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82">
              <a:extLst>
                <a:ext uri="{FF2B5EF4-FFF2-40B4-BE49-F238E27FC236}">
                  <a16:creationId xmlns:a16="http://schemas.microsoft.com/office/drawing/2014/main" id="{758DF2C0-8E92-40AA-9B9F-85CFB23D9463}"/>
                </a:ext>
              </a:extLst>
            </p:cNvPr>
            <p:cNvCxnSpPr>
              <a:cxnSpLocks/>
              <a:stCxn id="73" idx="2"/>
              <a:endCxn id="74" idx="0"/>
            </p:cNvCxnSpPr>
            <p:nvPr/>
          </p:nvCxnSpPr>
          <p:spPr>
            <a:xfrm flipH="1">
              <a:off x="19621214" y="7132652"/>
              <a:ext cx="1776522" cy="1038892"/>
            </a:xfrm>
            <a:prstGeom prst="straightConnector1">
              <a:avLst/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84">
              <a:extLst>
                <a:ext uri="{FF2B5EF4-FFF2-40B4-BE49-F238E27FC236}">
                  <a16:creationId xmlns:a16="http://schemas.microsoft.com/office/drawing/2014/main" id="{3C17B52F-C0C9-4231-9FE8-6D5539A978DA}"/>
                </a:ext>
              </a:extLst>
            </p:cNvPr>
            <p:cNvCxnSpPr>
              <a:cxnSpLocks/>
              <a:stCxn id="67" idx="2"/>
              <a:endCxn id="69" idx="0"/>
            </p:cNvCxnSpPr>
            <p:nvPr/>
          </p:nvCxnSpPr>
          <p:spPr>
            <a:xfrm flipH="1">
              <a:off x="2931629" y="8233588"/>
              <a:ext cx="53625" cy="966356"/>
            </a:xfrm>
            <a:prstGeom prst="straightConnector1">
              <a:avLst/>
            </a:prstGeom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Соединитель: уступ 108">
            <a:extLst>
              <a:ext uri="{FF2B5EF4-FFF2-40B4-BE49-F238E27FC236}">
                <a16:creationId xmlns:a16="http://schemas.microsoft.com/office/drawing/2014/main" id="{909A8954-C457-4AA3-B41D-5F2F0F4FE770}"/>
              </a:ext>
            </a:extLst>
          </p:cNvPr>
          <p:cNvCxnSpPr>
            <a:cxnSpLocks/>
            <a:endCxn id="66" idx="2"/>
          </p:cNvCxnSpPr>
          <p:nvPr/>
        </p:nvCxnSpPr>
        <p:spPr>
          <a:xfrm rot="16200000" flipV="1">
            <a:off x="1893611" y="1312037"/>
            <a:ext cx="1260378" cy="812430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Соединитель: уступ 114">
            <a:extLst>
              <a:ext uri="{FF2B5EF4-FFF2-40B4-BE49-F238E27FC236}">
                <a16:creationId xmlns:a16="http://schemas.microsoft.com/office/drawing/2014/main" id="{9326F777-7A7C-4DCA-A648-130B32A2EBE2}"/>
              </a:ext>
            </a:extLst>
          </p:cNvPr>
          <p:cNvCxnSpPr>
            <a:stCxn id="69" idx="3"/>
            <a:endCxn id="70" idx="1"/>
          </p:cNvCxnSpPr>
          <p:nvPr/>
        </p:nvCxnSpPr>
        <p:spPr>
          <a:xfrm>
            <a:off x="1662664" y="4776956"/>
            <a:ext cx="525803" cy="3652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Прямоугольник: скругленные углы 126">
            <a:extLst>
              <a:ext uri="{FF2B5EF4-FFF2-40B4-BE49-F238E27FC236}">
                <a16:creationId xmlns:a16="http://schemas.microsoft.com/office/drawing/2014/main" id="{CCA02DB4-E37A-41F5-9EF3-60ED221A1AA3}"/>
              </a:ext>
            </a:extLst>
          </p:cNvPr>
          <p:cNvSpPr/>
          <p:nvPr/>
        </p:nvSpPr>
        <p:spPr>
          <a:xfrm>
            <a:off x="3581982" y="4914256"/>
            <a:ext cx="917935" cy="51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Nu este în depozit </a:t>
            </a:r>
            <a:endParaRPr lang="en-US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8" name="Прямоугольник: скругленные углы 127">
            <a:extLst>
              <a:ext uri="{FF2B5EF4-FFF2-40B4-BE49-F238E27FC236}">
                <a16:creationId xmlns:a16="http://schemas.microsoft.com/office/drawing/2014/main" id="{7033EBA9-DD86-49ED-B3FA-1C7940648B9F}"/>
              </a:ext>
            </a:extLst>
          </p:cNvPr>
          <p:cNvSpPr/>
          <p:nvPr/>
        </p:nvSpPr>
        <p:spPr>
          <a:xfrm>
            <a:off x="1958983" y="3517297"/>
            <a:ext cx="917935" cy="51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Este în depozit </a:t>
            </a:r>
            <a:endParaRPr lang="en-US" sz="11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31" name="Соединитель: уступ 130">
            <a:extLst>
              <a:ext uri="{FF2B5EF4-FFF2-40B4-BE49-F238E27FC236}">
                <a16:creationId xmlns:a16="http://schemas.microsoft.com/office/drawing/2014/main" id="{67423BF7-BF89-40B0-9D81-E93A25CCE393}"/>
              </a:ext>
            </a:extLst>
          </p:cNvPr>
          <p:cNvCxnSpPr>
            <a:stCxn id="70" idx="0"/>
            <a:endCxn id="128" idx="2"/>
          </p:cNvCxnSpPr>
          <p:nvPr/>
        </p:nvCxnSpPr>
        <p:spPr>
          <a:xfrm rot="16200000" flipV="1">
            <a:off x="2184919" y="4263735"/>
            <a:ext cx="695548" cy="22948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Соединитель: уступ 132">
            <a:extLst>
              <a:ext uri="{FF2B5EF4-FFF2-40B4-BE49-F238E27FC236}">
                <a16:creationId xmlns:a16="http://schemas.microsoft.com/office/drawing/2014/main" id="{95EA26BC-D640-4B8D-963F-7AEB111D24A2}"/>
              </a:ext>
            </a:extLst>
          </p:cNvPr>
          <p:cNvCxnSpPr>
            <a:stCxn id="128" idx="0"/>
            <a:endCxn id="68" idx="2"/>
          </p:cNvCxnSpPr>
          <p:nvPr/>
        </p:nvCxnSpPr>
        <p:spPr>
          <a:xfrm rot="5400000" flipH="1" flipV="1">
            <a:off x="2545282" y="3132566"/>
            <a:ext cx="257400" cy="5120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Соединитель: уступ 134">
            <a:extLst>
              <a:ext uri="{FF2B5EF4-FFF2-40B4-BE49-F238E27FC236}">
                <a16:creationId xmlns:a16="http://schemas.microsoft.com/office/drawing/2014/main" id="{18E9F986-2B70-4184-8986-C163FF2CB506}"/>
              </a:ext>
            </a:extLst>
          </p:cNvPr>
          <p:cNvCxnSpPr>
            <a:stCxn id="70" idx="3"/>
            <a:endCxn id="127" idx="1"/>
          </p:cNvCxnSpPr>
          <p:nvPr/>
        </p:nvCxnSpPr>
        <p:spPr>
          <a:xfrm>
            <a:off x="3106402" y="5142226"/>
            <a:ext cx="475580" cy="287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Соединитель: уступ 137">
            <a:extLst>
              <a:ext uri="{FF2B5EF4-FFF2-40B4-BE49-F238E27FC236}">
                <a16:creationId xmlns:a16="http://schemas.microsoft.com/office/drawing/2014/main" id="{F23E4B7A-52C5-4412-A2B6-F3D3089EA1D0}"/>
              </a:ext>
            </a:extLst>
          </p:cNvPr>
          <p:cNvCxnSpPr>
            <a:cxnSpLocks/>
            <a:stCxn id="127" idx="2"/>
            <a:endCxn id="63" idx="1"/>
          </p:cNvCxnSpPr>
          <p:nvPr/>
        </p:nvCxnSpPr>
        <p:spPr>
          <a:xfrm rot="16200000" flipH="1">
            <a:off x="4003338" y="5465273"/>
            <a:ext cx="745581" cy="67035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ounded Rectangle 10">
            <a:extLst>
              <a:ext uri="{FF2B5EF4-FFF2-40B4-BE49-F238E27FC236}">
                <a16:creationId xmlns:a16="http://schemas.microsoft.com/office/drawing/2014/main" id="{2DD9DFA0-717E-4AC9-B7B0-16F437EFC3CB}"/>
              </a:ext>
            </a:extLst>
          </p:cNvPr>
          <p:cNvSpPr/>
          <p:nvPr/>
        </p:nvSpPr>
        <p:spPr>
          <a:xfrm>
            <a:off x="4757242" y="3844003"/>
            <a:ext cx="1502277" cy="79162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Se solicită minim trei oferte de la companii diferite</a:t>
            </a:r>
            <a:endParaRPr lang="uk-UA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4" name="Rounded Rectangle 10">
            <a:extLst>
              <a:ext uri="{FF2B5EF4-FFF2-40B4-BE49-F238E27FC236}">
                <a16:creationId xmlns:a16="http://schemas.microsoft.com/office/drawing/2014/main" id="{A2C5F040-3043-457A-AB00-0722BE107035}"/>
              </a:ext>
            </a:extLst>
          </p:cNvPr>
          <p:cNvSpPr/>
          <p:nvPr/>
        </p:nvSpPr>
        <p:spPr>
          <a:xfrm>
            <a:off x="6602720" y="3866134"/>
            <a:ext cx="1230318" cy="79162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Anunț de Licitație</a:t>
            </a:r>
            <a:endParaRPr lang="uk-UA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1" name="Rounded Rectangle 14">
            <a:extLst>
              <a:ext uri="{FF2B5EF4-FFF2-40B4-BE49-F238E27FC236}">
                <a16:creationId xmlns:a16="http://schemas.microsoft.com/office/drawing/2014/main" id="{83AE48C2-C4A7-42C1-A414-A5BCE80200AE}"/>
              </a:ext>
            </a:extLst>
          </p:cNvPr>
          <p:cNvSpPr/>
          <p:nvPr/>
        </p:nvSpPr>
        <p:spPr>
          <a:xfrm>
            <a:off x="9030377" y="4846051"/>
            <a:ext cx="1824030" cy="791627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Semnarea contractului cu indicarea termenilor negociați</a:t>
            </a:r>
            <a:endParaRPr lang="uk-UA" sz="11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53" name="Соединитель: уступ 152">
            <a:extLst>
              <a:ext uri="{FF2B5EF4-FFF2-40B4-BE49-F238E27FC236}">
                <a16:creationId xmlns:a16="http://schemas.microsoft.com/office/drawing/2014/main" id="{AE6078DC-0C14-48C7-A24E-BF403682C9DF}"/>
              </a:ext>
            </a:extLst>
          </p:cNvPr>
          <p:cNvCxnSpPr>
            <a:cxnSpLocks/>
            <a:stCxn id="62" idx="2"/>
            <a:endCxn id="143" idx="0"/>
          </p:cNvCxnSpPr>
          <p:nvPr/>
        </p:nvCxnSpPr>
        <p:spPr>
          <a:xfrm rot="5400000">
            <a:off x="5794938" y="2831626"/>
            <a:ext cx="725821" cy="129893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Соединитель: уступ 164">
            <a:extLst>
              <a:ext uri="{FF2B5EF4-FFF2-40B4-BE49-F238E27FC236}">
                <a16:creationId xmlns:a16="http://schemas.microsoft.com/office/drawing/2014/main" id="{E1BF41B5-A87C-4147-9407-8374AEBABD74}"/>
              </a:ext>
            </a:extLst>
          </p:cNvPr>
          <p:cNvCxnSpPr>
            <a:stCxn id="62" idx="2"/>
            <a:endCxn id="144" idx="0"/>
          </p:cNvCxnSpPr>
          <p:nvPr/>
        </p:nvCxnSpPr>
        <p:spPr>
          <a:xfrm rot="16200000" flipH="1">
            <a:off x="6638620" y="3286875"/>
            <a:ext cx="747952" cy="4105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ounded Rectangle 10">
            <a:extLst>
              <a:ext uri="{FF2B5EF4-FFF2-40B4-BE49-F238E27FC236}">
                <a16:creationId xmlns:a16="http://schemas.microsoft.com/office/drawing/2014/main" id="{72B025D7-04A8-4650-8B35-D87FB0D5B753}"/>
              </a:ext>
            </a:extLst>
          </p:cNvPr>
          <p:cNvSpPr/>
          <p:nvPr/>
        </p:nvSpPr>
        <p:spPr>
          <a:xfrm>
            <a:off x="6168461" y="5013787"/>
            <a:ext cx="1596085" cy="45615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o-MD" sz="1100" dirty="0">
                <a:solidFill>
                  <a:schemeClr val="tx1"/>
                </a:solidFill>
                <a:latin typeface="+mj-lt"/>
              </a:rPr>
              <a:t>Se selectează trei oferte </a:t>
            </a:r>
            <a:endParaRPr lang="uk-UA" sz="11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82" name="Straight Arrow Connector 82">
            <a:extLst>
              <a:ext uri="{FF2B5EF4-FFF2-40B4-BE49-F238E27FC236}">
                <a16:creationId xmlns:a16="http://schemas.microsoft.com/office/drawing/2014/main" id="{FBDAE39D-EF3A-42F8-A55A-6D82AF6A561D}"/>
              </a:ext>
            </a:extLst>
          </p:cNvPr>
          <p:cNvCxnSpPr>
            <a:cxnSpLocks/>
            <a:stCxn id="74" idx="2"/>
            <a:endCxn id="151" idx="0"/>
          </p:cNvCxnSpPr>
          <p:nvPr/>
        </p:nvCxnSpPr>
        <p:spPr>
          <a:xfrm flipH="1">
            <a:off x="9942392" y="4505019"/>
            <a:ext cx="12085" cy="341032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Соединитель: уступ 192">
            <a:extLst>
              <a:ext uri="{FF2B5EF4-FFF2-40B4-BE49-F238E27FC236}">
                <a16:creationId xmlns:a16="http://schemas.microsoft.com/office/drawing/2014/main" id="{F37240EC-8F7F-4C36-90F1-3865EA004EC6}"/>
              </a:ext>
            </a:extLst>
          </p:cNvPr>
          <p:cNvCxnSpPr>
            <a:cxnSpLocks/>
            <a:stCxn id="144" idx="2"/>
            <a:endCxn id="168" idx="0"/>
          </p:cNvCxnSpPr>
          <p:nvPr/>
        </p:nvCxnSpPr>
        <p:spPr>
          <a:xfrm rot="5400000">
            <a:off x="6914179" y="4710086"/>
            <a:ext cx="356027" cy="2513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Соединитель: уступ 202">
            <a:extLst>
              <a:ext uri="{FF2B5EF4-FFF2-40B4-BE49-F238E27FC236}">
                <a16:creationId xmlns:a16="http://schemas.microsoft.com/office/drawing/2014/main" id="{6DCED917-8962-49BD-8CED-9FDA75741958}"/>
              </a:ext>
            </a:extLst>
          </p:cNvPr>
          <p:cNvCxnSpPr>
            <a:cxnSpLocks/>
            <a:stCxn id="63" idx="3"/>
            <a:endCxn id="65" idx="1"/>
          </p:cNvCxnSpPr>
          <p:nvPr/>
        </p:nvCxnSpPr>
        <p:spPr>
          <a:xfrm>
            <a:off x="7217879" y="6173243"/>
            <a:ext cx="1553764" cy="11174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Соединитель: уступ 204">
            <a:extLst>
              <a:ext uri="{FF2B5EF4-FFF2-40B4-BE49-F238E27FC236}">
                <a16:creationId xmlns:a16="http://schemas.microsoft.com/office/drawing/2014/main" id="{223E0B43-F664-4545-9205-6F323EA1FA06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3362434" y="6221039"/>
            <a:ext cx="1348873" cy="167061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461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167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 L</dc:creator>
  <cp:lastModifiedBy>Tatiana L</cp:lastModifiedBy>
  <cp:revision>5</cp:revision>
  <dcterms:created xsi:type="dcterms:W3CDTF">2021-06-16T14:09:48Z</dcterms:created>
  <dcterms:modified xsi:type="dcterms:W3CDTF">2021-06-16T14:53:37Z</dcterms:modified>
</cp:coreProperties>
</file>